
<file path=[Content_Types].xml><?xml version="1.0" encoding="utf-8"?>
<Types xmlns="http://schemas.openxmlformats.org/package/2006/content-types">
  <Default Extension="m4v" ContentType="video/mp4"/>
  <Default Extension="png" ContentType="image/png"/>
  <Default Extension="rels" ContentType="application/vnd.openxmlformats-package.relationships+xml"/>
  <Default Extension="wmv" ContentType="video/x-ms-wm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7" r:id="rId3"/>
    <p:sldId id="258" r:id="rId4"/>
    <p:sldId id="259" r:id="rId5"/>
    <p:sldId id="262" r:id="rId6"/>
    <p:sldId id="263" r:id="rId7"/>
    <p:sldId id="260" r:id="rId8"/>
    <p:sldId id="261" r:id="rId9"/>
    <p:sldId id="264" r:id="rId10"/>
    <p:sldId id="265" r:id="rId11"/>
    <p:sldId id="266" r:id="rId12"/>
    <p:sldId id="267" r:id="rId13"/>
    <p:sldId id="268" r:id="rId14"/>
    <p:sldId id="269" r:id="rId15"/>
    <p:sldId id="270" r:id="rId16"/>
    <p:sldId id="271" r:id="rId1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973" autoAdjust="0"/>
    <p:restoredTop sz="94660"/>
  </p:normalViewPr>
  <p:slideViewPr>
    <p:cSldViewPr snapToGrid="0">
      <p:cViewPr varScale="1">
        <p:scale>
          <a:sx n="114" d="100"/>
          <a:sy n="114" d="100"/>
        </p:scale>
        <p:origin x="300"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915128" y="1788454"/>
            <a:ext cx="8361229" cy="2098226"/>
          </a:xfrm>
        </p:spPr>
        <p:txBody>
          <a:bodyPr anchor="b">
            <a:noAutofit/>
          </a:bodyPr>
          <a:lstStyle>
            <a:lvl1pPr algn="ctr">
              <a:defRPr sz="7200" cap="all" baseline="0">
                <a:solidFill>
                  <a:schemeClr val="tx2"/>
                </a:solidFill>
              </a:defRPr>
            </a:lvl1pPr>
          </a:lstStyle>
          <a:p>
            <a:r>
              <a:rPr lang="en-US"/>
              <a:t>Click to edit Master title style</a:t>
            </a:r>
            <a:endParaRPr lang="en-US" dirty="0"/>
          </a:p>
        </p:txBody>
      </p:sp>
      <p:sp>
        <p:nvSpPr>
          <p:cNvPr id="3" name="Subtitle 2"/>
          <p:cNvSpPr>
            <a:spLocks noGrp="1"/>
          </p:cNvSpPr>
          <p:nvPr>
            <p:ph type="subTitle" idx="1"/>
          </p:nvPr>
        </p:nvSpPr>
        <p:spPr>
          <a:xfrm>
            <a:off x="2679906" y="3956279"/>
            <a:ext cx="6831673" cy="1086237"/>
          </a:xfrm>
        </p:spPr>
        <p:txBody>
          <a:bodyPr>
            <a:normAutofit/>
          </a:bodyPr>
          <a:lstStyle>
            <a:lvl1pPr marL="0" indent="0" algn="ctr">
              <a:lnSpc>
                <a:spcPct val="112000"/>
              </a:lnSpc>
              <a:spcBef>
                <a:spcPts val="0"/>
              </a:spcBef>
              <a:spcAft>
                <a:spcPts val="0"/>
              </a:spcAft>
              <a:buNone/>
              <a:defRPr sz="23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752858" y="6453386"/>
            <a:ext cx="1607944" cy="404614"/>
          </a:xfrm>
        </p:spPr>
        <p:txBody>
          <a:bodyPr/>
          <a:lstStyle>
            <a:lvl1pPr>
              <a:defRPr baseline="0">
                <a:solidFill>
                  <a:schemeClr val="tx2"/>
                </a:solidFill>
              </a:defRPr>
            </a:lvl1pPr>
          </a:lstStyle>
          <a:p>
            <a:fld id="{87DE6118-2437-4B30-8E3C-4D2BE6020583}" type="datetimeFigureOut">
              <a:rPr lang="en-US" dirty="0"/>
              <a:pPr/>
              <a:t>5/10/2022</a:t>
            </a:fld>
            <a:endParaRPr lang="en-US" dirty="0"/>
          </a:p>
        </p:txBody>
      </p:sp>
      <p:sp>
        <p:nvSpPr>
          <p:cNvPr id="5" name="Footer Placeholder 4"/>
          <p:cNvSpPr>
            <a:spLocks noGrp="1"/>
          </p:cNvSpPr>
          <p:nvPr>
            <p:ph type="ftr" sz="quarter" idx="11"/>
          </p:nvPr>
        </p:nvSpPr>
        <p:spPr>
          <a:xfrm>
            <a:off x="2584054" y="6453386"/>
            <a:ext cx="7023377" cy="404614"/>
          </a:xfrm>
        </p:spPr>
        <p:txBody>
          <a:bodyPr/>
          <a:lstStyle>
            <a:lvl1pPr algn="ctr">
              <a:defRPr baseline="0">
                <a:solidFill>
                  <a:schemeClr val="tx2"/>
                </a:solidFill>
              </a:defRPr>
            </a:lvl1pPr>
          </a:lstStyle>
          <a:p>
            <a:endParaRPr lang="en-US" dirty="0"/>
          </a:p>
        </p:txBody>
      </p:sp>
      <p:sp>
        <p:nvSpPr>
          <p:cNvPr id="6" name="Slide Number Placeholder 5"/>
          <p:cNvSpPr>
            <a:spLocks noGrp="1"/>
          </p:cNvSpPr>
          <p:nvPr>
            <p:ph type="sldNum" sz="quarter" idx="12"/>
          </p:nvPr>
        </p:nvSpPr>
        <p:spPr>
          <a:xfrm>
            <a:off x="9830683" y="6453386"/>
            <a:ext cx="1596292" cy="404614"/>
          </a:xfrm>
        </p:spPr>
        <p:txBody>
          <a:bodyPr/>
          <a:lstStyle>
            <a:lvl1pPr>
              <a:defRPr baseline="0">
                <a:solidFill>
                  <a:schemeClr val="tx2"/>
                </a:solidFill>
              </a:defRPr>
            </a:lvl1pPr>
          </a:lstStyle>
          <a:p>
            <a:fld id="{69E57DC2-970A-4B3E-BB1C-7A09969E49DF}" type="slidenum">
              <a:rPr lang="en-US" dirty="0"/>
              <a:pPr/>
              <a:t>‹#›</a:t>
            </a:fld>
            <a:endParaRPr lang="en-US" dirty="0"/>
          </a:p>
        </p:txBody>
      </p:sp>
      <p:grpSp>
        <p:nvGrpSpPr>
          <p:cNvPr id="7" name="Group 6"/>
          <p:cNvGrpSpPr/>
          <p:nvPr/>
        </p:nvGrpSpPr>
        <p:grpSpPr>
          <a:xfrm>
            <a:off x="752858" y="744469"/>
            <a:ext cx="10674117" cy="5349671"/>
            <a:chOff x="752858" y="744469"/>
            <a:chExt cx="10674117" cy="5349671"/>
          </a:xfrm>
        </p:grpSpPr>
        <p:sp>
          <p:nvSpPr>
            <p:cNvPr id="11" name="Freeform 6"/>
            <p:cNvSpPr/>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sp>
        <p:sp>
          <p:nvSpPr>
            <p:cNvPr id="14" name="Freeform 6"/>
            <p:cNvSpPr/>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gr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1371600" y="2295525"/>
            <a:ext cx="9601200" cy="357187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7DE6118-2437-4B30-8E3C-4D2BE6020583}" type="datetimeFigureOut">
              <a:rPr lang="en-US" dirty="0"/>
              <a:t>5/10/2022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6561" y="624156"/>
            <a:ext cx="1565766" cy="5243244"/>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371600" y="624156"/>
            <a:ext cx="8179641" cy="5243244"/>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7DE6118-2437-4B30-8E3C-4D2BE6020583}" type="datetimeFigureOut">
              <a:rPr lang="en-US" dirty="0"/>
              <a:t>5/10/2022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7DE6118-2437-4B30-8E3C-4D2BE6020583}" type="datetimeFigureOut">
              <a:rPr lang="en-US" dirty="0"/>
              <a:t>5/10/2022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65025" y="1301360"/>
            <a:ext cx="9612971" cy="2852737"/>
          </a:xfrm>
        </p:spPr>
        <p:txBody>
          <a:bodyPr anchor="b">
            <a:normAutofit/>
          </a:bodyPr>
          <a:lstStyle>
            <a:lvl1pPr algn="r">
              <a:defRPr sz="7200" cap="all" baseline="0">
                <a:solidFill>
                  <a:schemeClr val="tx2"/>
                </a:solidFill>
              </a:defRPr>
            </a:lvl1pPr>
          </a:lstStyle>
          <a:p>
            <a:r>
              <a:rPr lang="en-US"/>
              <a:t>Click to edit Master title style</a:t>
            </a:r>
            <a:endParaRPr lang="en-US" dirty="0"/>
          </a:p>
        </p:txBody>
      </p:sp>
      <p:sp>
        <p:nvSpPr>
          <p:cNvPr id="3" name="Text Placeholder 2"/>
          <p:cNvSpPr>
            <a:spLocks noGrp="1"/>
          </p:cNvSpPr>
          <p:nvPr>
            <p:ph type="body" idx="1"/>
          </p:nvPr>
        </p:nvSpPr>
        <p:spPr>
          <a:xfrm>
            <a:off x="765025" y="4216328"/>
            <a:ext cx="9612971" cy="1143324"/>
          </a:xfrm>
        </p:spPr>
        <p:txBody>
          <a:bodyPr/>
          <a:lstStyle>
            <a:lvl1pPr marL="0" indent="0" algn="r">
              <a:lnSpc>
                <a:spcPct val="112000"/>
              </a:lnSpc>
              <a:spcBef>
                <a:spcPts val="0"/>
              </a:spcBef>
              <a:spcAft>
                <a:spcPts val="0"/>
              </a:spcAft>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738908" y="6453386"/>
            <a:ext cx="1622409" cy="404614"/>
          </a:xfrm>
        </p:spPr>
        <p:txBody>
          <a:bodyPr/>
          <a:lstStyle>
            <a:lvl1pPr>
              <a:defRPr>
                <a:solidFill>
                  <a:schemeClr val="tx2"/>
                </a:solidFill>
              </a:defRPr>
            </a:lvl1pPr>
          </a:lstStyle>
          <a:p>
            <a:fld id="{87DE6118-2437-4B30-8E3C-4D2BE6020583}" type="datetimeFigureOut">
              <a:rPr lang="en-US" dirty="0"/>
              <a:pPr/>
              <a:t>5/10/2022</a:t>
            </a:fld>
            <a:endParaRPr lang="en-US" dirty="0"/>
          </a:p>
        </p:txBody>
      </p:sp>
      <p:sp>
        <p:nvSpPr>
          <p:cNvPr id="5" name="Footer Placeholder 4"/>
          <p:cNvSpPr>
            <a:spLocks noGrp="1"/>
          </p:cNvSpPr>
          <p:nvPr>
            <p:ph type="ftr" sz="quarter" idx="11"/>
          </p:nvPr>
        </p:nvSpPr>
        <p:spPr>
          <a:xfrm>
            <a:off x="2584312" y="6453386"/>
            <a:ext cx="7023377" cy="404614"/>
          </a:xfrm>
        </p:spPr>
        <p:txBody>
          <a:bodyPr/>
          <a:lstStyle>
            <a:lvl1pPr algn="ctr">
              <a:defRPr>
                <a:solidFill>
                  <a:schemeClr val="tx2"/>
                </a:solidFill>
              </a:defRPr>
            </a:lvl1pPr>
          </a:lstStyle>
          <a:p>
            <a:endParaRPr lang="en-US" dirty="0"/>
          </a:p>
        </p:txBody>
      </p:sp>
      <p:sp>
        <p:nvSpPr>
          <p:cNvPr id="6" name="Slide Number Placeholder 5"/>
          <p:cNvSpPr>
            <a:spLocks noGrp="1"/>
          </p:cNvSpPr>
          <p:nvPr>
            <p:ph type="sldNum" sz="quarter" idx="12"/>
          </p:nvPr>
        </p:nvSpPr>
        <p:spPr>
          <a:xfrm>
            <a:off x="9830683" y="6453386"/>
            <a:ext cx="1596292" cy="404614"/>
          </a:xfrm>
        </p:spPr>
        <p:txBody>
          <a:bodyPr/>
          <a:lstStyle>
            <a:lvl1pPr>
              <a:defRPr>
                <a:solidFill>
                  <a:schemeClr val="tx2"/>
                </a:solidFill>
              </a:defRPr>
            </a:lvl1pPr>
          </a:lstStyle>
          <a:p>
            <a:fld id="{69E57DC2-970A-4B3E-BB1C-7A09969E49DF}" type="slidenum">
              <a:rPr lang="en-US" dirty="0"/>
              <a:pPr/>
              <a:t>‹#›</a:t>
            </a:fld>
            <a:endParaRPr lang="en-US" dirty="0"/>
          </a:p>
        </p:txBody>
      </p:sp>
      <p:sp>
        <p:nvSpPr>
          <p:cNvPr id="7" name="Freeform 6" title="Crop Mark"/>
          <p:cNvSpPr/>
          <p:nvPr/>
        </p:nvSpPr>
        <p:spPr bwMode="auto">
          <a:xfrm>
            <a:off x="8151962" y="1685652"/>
            <a:ext cx="3275013" cy="4408488"/>
          </a:xfrm>
          <a:custGeom>
            <a:avLst/>
            <a:gdLst/>
            <a:ahLst/>
            <a:cxnLst/>
            <a:rect l="0" t="0" r="r" b="b"/>
            <a:pathLst>
              <a:path w="4125" h="5554">
                <a:moveTo>
                  <a:pt x="3614" y="0"/>
                </a:moveTo>
                <a:lnTo>
                  <a:pt x="4125" y="0"/>
                </a:lnTo>
                <a:lnTo>
                  <a:pt x="4125" y="5554"/>
                </a:lnTo>
                <a:lnTo>
                  <a:pt x="0" y="5554"/>
                </a:lnTo>
                <a:lnTo>
                  <a:pt x="0" y="5074"/>
                </a:lnTo>
                <a:lnTo>
                  <a:pt x="3614" y="5074"/>
                </a:lnTo>
                <a:lnTo>
                  <a:pt x="3614" y="0"/>
                </a:lnTo>
                <a:close/>
              </a:path>
            </a:pathLst>
          </a:custGeom>
          <a:solidFill>
            <a:schemeClr val="tx2"/>
          </a:solidFill>
          <a:ln w="0">
            <a:noFill/>
            <a:prstDash val="solid"/>
            <a:round/>
            <a:headEnd/>
            <a:tailEnd/>
          </a:ln>
        </p:spPr>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a:t>Click to edit Master title style</a:t>
            </a:r>
            <a:endParaRPr lang="en-US" dirty="0"/>
          </a:p>
        </p:txBody>
      </p:sp>
      <p:sp>
        <p:nvSpPr>
          <p:cNvPr id="3" name="Content Placeholder 2"/>
          <p:cNvSpPr>
            <a:spLocks noGrp="1"/>
          </p:cNvSpPr>
          <p:nvPr>
            <p:ph sz="half" idx="1"/>
          </p:nvPr>
        </p:nvSpPr>
        <p:spPr>
          <a:xfrm>
            <a:off x="1371600" y="2285999"/>
            <a:ext cx="4447786" cy="3581401"/>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525403" y="2285999"/>
            <a:ext cx="4447786" cy="3581401"/>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7DE6118-2437-4B30-8E3C-4D2BE6020583}" type="datetimeFigureOut">
              <a:rPr lang="en-US" dirty="0"/>
              <a:t>5/10/2022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371600" y="685800"/>
            <a:ext cx="9601200" cy="1485900"/>
          </a:xfrm>
        </p:spPr>
        <p:txBody>
          <a:bodyPr/>
          <a:lstStyle>
            <a:lvl1pPr>
              <a:defRPr>
                <a:solidFill>
                  <a:schemeClr val="tx2"/>
                </a:solidFill>
              </a:defRPr>
            </a:lvl1pPr>
          </a:lstStyle>
          <a:p>
            <a:r>
              <a:rPr lang="en-US"/>
              <a:t>Click to edit Master title style</a:t>
            </a:r>
            <a:endParaRPr lang="en-US" dirty="0"/>
          </a:p>
        </p:txBody>
      </p:sp>
      <p:sp>
        <p:nvSpPr>
          <p:cNvPr id="3" name="Text Placeholder 2"/>
          <p:cNvSpPr>
            <a:spLocks noGrp="1"/>
          </p:cNvSpPr>
          <p:nvPr>
            <p:ph type="body" idx="1"/>
          </p:nvPr>
        </p:nvSpPr>
        <p:spPr>
          <a:xfrm>
            <a:off x="1371600"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371600"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25014"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525014"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7DE6118-2437-4B30-8E3C-4D2BE6020583}" type="datetimeFigureOut">
              <a:rPr lang="en-US" dirty="0"/>
              <a:t>5/10/2022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7DE6118-2437-4B30-8E3C-4D2BE6020583}" type="datetimeFigureOut">
              <a:rPr lang="en-US" dirty="0"/>
              <a:t>5/10/2022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7DE6118-2437-4B30-8E3C-4D2BE6020583}" type="datetimeFigureOut">
              <a:rPr lang="en-US" dirty="0"/>
              <a:t>5/10/2022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Autofit/>
          </a:bodyPr>
          <a:lstStyle>
            <a:lvl1pPr>
              <a:lnSpc>
                <a:spcPct val="84000"/>
              </a:lnSpc>
              <a:defRPr sz="4800" baseline="0">
                <a:solidFill>
                  <a:schemeClr val="tx2"/>
                </a:solidFill>
              </a:defRPr>
            </a:lvl1pPr>
          </a:lstStyle>
          <a:p>
            <a:r>
              <a:rPr lang="en-US"/>
              <a:t>Click to edit Master title style</a:t>
            </a:r>
            <a:endParaRPr lang="en-US" dirty="0"/>
          </a:p>
        </p:txBody>
      </p:sp>
      <p:sp>
        <p:nvSpPr>
          <p:cNvPr id="3" name="Content Placeholder 2"/>
          <p:cNvSpPr>
            <a:spLocks noGrp="1"/>
          </p:cNvSpPr>
          <p:nvPr>
            <p:ph idx="1"/>
          </p:nvPr>
        </p:nvSpPr>
        <p:spPr>
          <a:xfrm>
            <a:off x="6256020" y="685801"/>
            <a:ext cx="5212080" cy="5175250"/>
          </a:xfrm>
        </p:spPr>
        <p:txBody>
          <a:bodyPr/>
          <a:lstStyle>
            <a:lvl1pPr>
              <a:defRPr sz="2000"/>
            </a:lvl1pPr>
            <a:lvl2pPr>
              <a:defRPr sz="2000"/>
            </a:lvl2pPr>
            <a:lvl3pPr>
              <a:defRPr sz="1800"/>
            </a:lvl3pPr>
            <a:lvl4pPr>
              <a:defRPr sz="18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23900" y="2856344"/>
            <a:ext cx="3855720" cy="3011056"/>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87DE6118-2437-4B30-8E3C-4D2BE6020583}" type="datetimeFigureOut">
              <a:rPr lang="en-US" dirty="0"/>
              <a:pPr/>
              <a:t>5/10/2022</a:t>
            </a:fld>
            <a:endParaRPr lang="en-US" dirty="0"/>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en-US" dirty="0"/>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69E57DC2-970A-4B3E-BB1C-7A09969E49DF}" type="slidenum">
              <a:rPr lang="en-US" dirty="0"/>
              <a:pPr/>
              <a:t>‹#›</a:t>
            </a:fld>
            <a:endParaRPr lang="en-US" dirty="0"/>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rmAutofit/>
          </a:bodyPr>
          <a:lstStyle>
            <a:lvl1pPr>
              <a:lnSpc>
                <a:spcPct val="84000"/>
              </a:lnSpc>
              <a:defRPr sz="4800" baseline="0"/>
            </a:lvl1pPr>
          </a:lstStyle>
          <a:p>
            <a:r>
              <a:rPr lang="en-US"/>
              <a:t>Click to edit Master title style</a:t>
            </a:r>
            <a:endParaRPr lang="en-US" dirty="0"/>
          </a:p>
        </p:txBody>
      </p:sp>
      <p:sp>
        <p:nvSpPr>
          <p:cNvPr id="3" name="Picture Placeholder 2"/>
          <p:cNvSpPr>
            <a:spLocks noGrp="1" noChangeAspect="1"/>
          </p:cNvSpPr>
          <p:nvPr>
            <p:ph type="pic" idx="1"/>
          </p:nvPr>
        </p:nvSpPr>
        <p:spPr>
          <a:xfrm>
            <a:off x="5532120" y="0"/>
            <a:ext cx="6659880" cy="6857999"/>
          </a:xfrm>
        </p:spPr>
        <p:txBody>
          <a:bodyPr anchor="t">
            <a:normAutofit/>
          </a:bodyPr>
          <a:lstStyle>
            <a:lvl1pPr marL="0" indent="0">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723900" y="2855968"/>
            <a:ext cx="3855720" cy="3011432"/>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87DE6118-2437-4B30-8E3C-4D2BE6020583}" type="datetimeFigureOut">
              <a:rPr lang="en-US" dirty="0"/>
              <a:pPr/>
              <a:t>5/10/2022</a:t>
            </a:fld>
            <a:endParaRPr lang="en-US" dirty="0"/>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en-US" dirty="0"/>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69E57DC2-970A-4B3E-BB1C-7A09969E49DF}" type="slidenum">
              <a:rPr lang="en-US" dirty="0"/>
              <a:pPr/>
              <a:t>‹#›</a:t>
            </a:fld>
            <a:endParaRPr lang="en-US" dirty="0"/>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371600" y="685800"/>
            <a:ext cx="9601200" cy="14859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371600" y="2286000"/>
            <a:ext cx="9601200" cy="358140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390650" y="6453386"/>
            <a:ext cx="1204572" cy="404614"/>
          </a:xfrm>
          <a:prstGeom prst="rect">
            <a:avLst/>
          </a:prstGeom>
        </p:spPr>
        <p:txBody>
          <a:bodyPr vert="horz" lIns="91440" tIns="45720" rIns="91440" bIns="45720" rtlCol="0" anchor="ctr"/>
          <a:lstStyle>
            <a:lvl1pPr algn="l">
              <a:defRPr sz="1200" baseline="0">
                <a:solidFill>
                  <a:schemeClr val="tx2"/>
                </a:solidFill>
              </a:defRPr>
            </a:lvl1pPr>
          </a:lstStyle>
          <a:p>
            <a:fld id="{87DE6118-2437-4B30-8E3C-4D2BE6020583}" type="datetimeFigureOut">
              <a:rPr lang="en-US" dirty="0"/>
              <a:pPr/>
              <a:t>5/10/2022</a:t>
            </a:fld>
            <a:endParaRPr lang="en-US" dirty="0"/>
          </a:p>
        </p:txBody>
      </p:sp>
      <p:sp>
        <p:nvSpPr>
          <p:cNvPr id="5" name="Footer Placeholder 4"/>
          <p:cNvSpPr>
            <a:spLocks noGrp="1"/>
          </p:cNvSpPr>
          <p:nvPr>
            <p:ph type="ftr" sz="quarter" idx="3"/>
          </p:nvPr>
        </p:nvSpPr>
        <p:spPr>
          <a:xfrm>
            <a:off x="2893564" y="6453386"/>
            <a:ext cx="6280830" cy="404614"/>
          </a:xfrm>
          <a:prstGeom prst="rect">
            <a:avLst/>
          </a:prstGeom>
        </p:spPr>
        <p:txBody>
          <a:bodyPr vert="horz" lIns="91440" tIns="45720" rIns="91440" bIns="45720" rtlCol="0" anchor="ctr"/>
          <a:lstStyle>
            <a:lvl1pPr algn="l">
              <a:defRPr sz="1200" baseline="0">
                <a:solidFill>
                  <a:schemeClr val="tx2"/>
                </a:solidFill>
              </a:defRPr>
            </a:lvl1pPr>
          </a:lstStyle>
          <a:p>
            <a:endParaRPr lang="en-US" dirty="0"/>
          </a:p>
        </p:txBody>
      </p:sp>
      <p:sp>
        <p:nvSpPr>
          <p:cNvPr id="6" name="Slide Number Placeholder 5"/>
          <p:cNvSpPr>
            <a:spLocks noGrp="1"/>
          </p:cNvSpPr>
          <p:nvPr>
            <p:ph type="sldNum" sz="quarter" idx="4"/>
          </p:nvPr>
        </p:nvSpPr>
        <p:spPr>
          <a:xfrm>
            <a:off x="9472736" y="6453386"/>
            <a:ext cx="1596292" cy="404614"/>
          </a:xfrm>
          <a:prstGeom prst="rect">
            <a:avLst/>
          </a:prstGeom>
        </p:spPr>
        <p:txBody>
          <a:bodyPr vert="horz" lIns="91440" tIns="45720" rIns="91440" bIns="45720" rtlCol="0" anchor="ctr"/>
          <a:lstStyle>
            <a:lvl1pPr algn="r">
              <a:defRPr sz="1200" baseline="0">
                <a:solidFill>
                  <a:schemeClr val="tx2"/>
                </a:solidFill>
              </a:defRPr>
            </a:lvl1pPr>
          </a:lstStyle>
          <a:p>
            <a:fld id="{69E57DC2-970A-4B3E-BB1C-7A09969E49DF}" type="slidenum">
              <a:rPr lang="en-US" dirty="0"/>
              <a:pPr/>
              <a:t>‹#›</a:t>
            </a:fld>
            <a:endParaRPr lang="en-US" dirty="0"/>
          </a:p>
        </p:txBody>
      </p:sp>
      <p:sp>
        <p:nvSpPr>
          <p:cNvPr id="9" name="Rectangle 8" title="Side bar"/>
          <p:cNvSpPr/>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p:titleStyle>
    <p:body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orient="horz" pos="1368">
          <p15:clr>
            <a:srgbClr val="F26B43"/>
          </p15:clr>
        </p15:guide>
        <p15:guide id="4" orient="horz" pos="1440">
          <p15:clr>
            <a:srgbClr val="F26B43"/>
          </p15:clr>
        </p15:guide>
        <p15:guide id="6" orient="horz" pos="3696">
          <p15:clr>
            <a:srgbClr val="F26B43"/>
          </p15:clr>
        </p15:guide>
        <p15:guide id="7" orient="horz" pos="432">
          <p15:clr>
            <a:srgbClr val="F26B43"/>
          </p15:clr>
        </p15:guide>
        <p15:guide id="8" orient="horz" pos="1512">
          <p15:clr>
            <a:srgbClr val="F26B43"/>
          </p15:clr>
        </p15:guide>
        <p15:guide id="9" pos="6912">
          <p15:clr>
            <a:srgbClr val="F26B43"/>
          </p15:clr>
        </p15:guide>
        <p15:guide id="10" pos="936">
          <p15:clr>
            <a:srgbClr val="F26B43"/>
          </p15:clr>
        </p15:guide>
        <p15:guide id="11" pos="864">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microsoft.com/office/2007/relationships/media" Target="../media/media2.m4v"/><Relationship Id="rId7" Type="http://schemas.openxmlformats.org/officeDocument/2006/relationships/image" Target="../media/image2.png"/><Relationship Id="rId2" Type="http://schemas.openxmlformats.org/officeDocument/2006/relationships/video" Target="../media/media1.wmv"/><Relationship Id="rId1" Type="http://schemas.microsoft.com/office/2007/relationships/media" Target="../media/media1.wmv"/><Relationship Id="rId6" Type="http://schemas.openxmlformats.org/officeDocument/2006/relationships/image" Target="../media/image1.png"/><Relationship Id="rId5" Type="http://schemas.openxmlformats.org/officeDocument/2006/relationships/slideLayout" Target="../slideLayouts/slideLayout2.xml"/><Relationship Id="rId4" Type="http://schemas.openxmlformats.org/officeDocument/2006/relationships/video" Target="../media/media2.m4v"/></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wmv"/><Relationship Id="rId1" Type="http://schemas.microsoft.com/office/2007/relationships/media" Target="../media/media3.wmv"/><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m4v"/><Relationship Id="rId1" Type="http://schemas.microsoft.com/office/2007/relationships/media" Target="../media/media4.m4v"/><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5.m4v"/><Relationship Id="rId1" Type="http://schemas.microsoft.com/office/2007/relationships/media" Target="../media/media5.m4v"/><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6.m4v"/><Relationship Id="rId1" Type="http://schemas.microsoft.com/office/2007/relationships/media" Target="../media/media6.m4v"/><Relationship Id="rId4" Type="http://schemas.openxmlformats.org/officeDocument/2006/relationships/image" Target="../media/image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915126" y="2485140"/>
            <a:ext cx="8361229" cy="2098226"/>
          </a:xfrm>
        </p:spPr>
        <p:txBody>
          <a:bodyPr/>
          <a:lstStyle/>
          <a:p>
            <a:r>
              <a:rPr lang="en-US" dirty="0"/>
              <a:t>Veterans history Project </a:t>
            </a:r>
            <a:br>
              <a:rPr lang="en-US" dirty="0"/>
            </a:br>
            <a:r>
              <a:rPr lang="en-US" sz="3600" dirty="0"/>
              <a:t>at the university of Connecticut</a:t>
            </a:r>
            <a:endParaRPr lang="en-US" sz="4400" dirty="0"/>
          </a:p>
        </p:txBody>
      </p:sp>
      <p:sp>
        <p:nvSpPr>
          <p:cNvPr id="3" name="Subtitle 2"/>
          <p:cNvSpPr>
            <a:spLocks noGrp="1"/>
          </p:cNvSpPr>
          <p:nvPr>
            <p:ph type="subTitle" idx="1"/>
          </p:nvPr>
        </p:nvSpPr>
        <p:spPr>
          <a:xfrm>
            <a:off x="2679905" y="5105811"/>
            <a:ext cx="6831673" cy="1086237"/>
          </a:xfrm>
        </p:spPr>
        <p:txBody>
          <a:bodyPr/>
          <a:lstStyle/>
          <a:p>
            <a:r>
              <a:rPr lang="en-US" dirty="0"/>
              <a:t>TRAINING FOR INTERVIEWERS</a:t>
            </a:r>
          </a:p>
        </p:txBody>
      </p:sp>
    </p:spTree>
    <p:extLst>
      <p:ext uri="{BB962C8B-B14F-4D97-AF65-F5344CB8AC3E}">
        <p14:creationId xmlns:p14="http://schemas.microsoft.com/office/powerpoint/2010/main" val="37467778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STARTING THE INTERVIEW</a:t>
            </a:r>
          </a:p>
        </p:txBody>
      </p:sp>
      <p:sp>
        <p:nvSpPr>
          <p:cNvPr id="3" name="Content Placeholder 2"/>
          <p:cNvSpPr>
            <a:spLocks noGrp="1"/>
          </p:cNvSpPr>
          <p:nvPr>
            <p:ph idx="1"/>
          </p:nvPr>
        </p:nvSpPr>
        <p:spPr>
          <a:xfrm>
            <a:off x="1371600" y="1772193"/>
            <a:ext cx="9601200" cy="3581400"/>
          </a:xfrm>
        </p:spPr>
        <p:txBody>
          <a:bodyPr/>
          <a:lstStyle/>
          <a:p>
            <a:r>
              <a:rPr lang="en-US" dirty="0"/>
              <a:t>The background form and 3 release forms must be filled out at the interview. While the veteran is filling out these forms, set up your camera/recording area.</a:t>
            </a:r>
          </a:p>
          <a:p>
            <a:pPr lvl="1"/>
            <a:r>
              <a:rPr lang="en-US" dirty="0"/>
              <a:t> Conduct a sound test to make sure you can see and hear the veteran in the recording.</a:t>
            </a:r>
          </a:p>
          <a:p>
            <a:pPr lvl="1"/>
            <a:r>
              <a:rPr lang="en-US" dirty="0"/>
              <a:t>Location is important! Lighting, ambient noise, distractions, etc.</a:t>
            </a:r>
          </a:p>
          <a:p>
            <a:pPr lvl="1"/>
            <a:r>
              <a:rPr lang="en-US" dirty="0"/>
              <a:t>Frame the image – we want a chest and head shot. </a:t>
            </a:r>
          </a:p>
          <a:p>
            <a:r>
              <a:rPr lang="en-US" dirty="0"/>
              <a:t>Each interview must be at least 30 minutes, and no longer than 90 minutes. This is each segment, meaning if someone has a long story to tell, you can record it in multiple segments. If possible, doing it all in the same sitting is ideal, but if this is not possible, you could come back another day.</a:t>
            </a:r>
          </a:p>
          <a:p>
            <a:pPr lvl="1"/>
            <a:endParaRPr lang="en-US" dirty="0"/>
          </a:p>
          <a:p>
            <a:endParaRPr lang="en-US" dirty="0"/>
          </a:p>
          <a:p>
            <a:pPr marL="0" indent="0">
              <a:buNone/>
            </a:pPr>
            <a:endParaRPr lang="en-US" dirty="0"/>
          </a:p>
          <a:p>
            <a:endParaRPr lang="en-US" dirty="0"/>
          </a:p>
        </p:txBody>
      </p:sp>
    </p:spTree>
    <p:extLst>
      <p:ext uri="{BB962C8B-B14F-4D97-AF65-F5344CB8AC3E}">
        <p14:creationId xmlns:p14="http://schemas.microsoft.com/office/powerpoint/2010/main" val="15937371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adiello.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271452" y="653143"/>
            <a:ext cx="4412343" cy="3309257"/>
          </a:xfrm>
          <a:prstGeom prst="rect">
            <a:avLst/>
          </a:prstGeom>
        </p:spPr>
      </p:pic>
      <p:sp>
        <p:nvSpPr>
          <p:cNvPr id="4" name="Content Placeholder 3"/>
          <p:cNvSpPr>
            <a:spLocks noGrp="1"/>
          </p:cNvSpPr>
          <p:nvPr>
            <p:ph idx="1"/>
          </p:nvPr>
        </p:nvSpPr>
        <p:spPr>
          <a:xfrm>
            <a:off x="1354182" y="5111930"/>
            <a:ext cx="9601200" cy="1068977"/>
          </a:xfrm>
        </p:spPr>
        <p:txBody>
          <a:bodyPr>
            <a:normAutofit/>
          </a:bodyPr>
          <a:lstStyle/>
          <a:p>
            <a:pPr algn="ctr"/>
            <a:r>
              <a:rPr lang="en-US" sz="2800" dirty="0"/>
              <a:t>Know your equipment, and do your test/check!</a:t>
            </a:r>
          </a:p>
        </p:txBody>
      </p:sp>
      <p:pic>
        <p:nvPicPr>
          <p:cNvPr id="5" name="equipment - roberts clip.m4v">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7"/>
          <a:stretch>
            <a:fillRect/>
          </a:stretch>
        </p:blipFill>
        <p:spPr>
          <a:xfrm>
            <a:off x="6493758" y="898066"/>
            <a:ext cx="4975430" cy="2819410"/>
          </a:xfrm>
          <a:prstGeom prst="rect">
            <a:avLst/>
          </a:prstGeom>
        </p:spPr>
      </p:pic>
    </p:spTree>
    <p:extLst>
      <p:ext uri="{BB962C8B-B14F-4D97-AF65-F5344CB8AC3E}">
        <p14:creationId xmlns:p14="http://schemas.microsoft.com/office/powerpoint/2010/main" val="113210008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video>
              <p:cMediaNode vol="80000">
                <p:cTn id="13" fill="hold" display="0">
                  <p:stCondLst>
                    <p:cond delay="indefinite"/>
                  </p:stCondLst>
                </p:cTn>
                <p:tgtEl>
                  <p:spTgt spid="5"/>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1345474" y="5582193"/>
            <a:ext cx="9601200" cy="1068977"/>
          </a:xfrm>
        </p:spPr>
        <p:txBody>
          <a:bodyPr>
            <a:normAutofit/>
          </a:bodyPr>
          <a:lstStyle/>
          <a:p>
            <a:pPr algn="ctr"/>
            <a:r>
              <a:rPr lang="en-US" sz="2800" dirty="0"/>
              <a:t>Know your equipment, and do your test/check!</a:t>
            </a:r>
          </a:p>
          <a:p>
            <a:pPr marL="0" indent="0" algn="ctr">
              <a:buNone/>
            </a:pPr>
            <a:r>
              <a:rPr lang="en-US" sz="2800" dirty="0"/>
              <a:t>(Also an example of a family member in the interview)</a:t>
            </a:r>
          </a:p>
        </p:txBody>
      </p:sp>
      <p:pic>
        <p:nvPicPr>
          <p:cNvPr id="5" name="Gellately.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929345" y="363255"/>
            <a:ext cx="6433457" cy="4825092"/>
          </a:xfrm>
          <a:prstGeom prst="rect">
            <a:avLst/>
          </a:prstGeom>
        </p:spPr>
      </p:pic>
    </p:spTree>
    <p:extLst>
      <p:ext uri="{BB962C8B-B14F-4D97-AF65-F5344CB8AC3E}">
        <p14:creationId xmlns:p14="http://schemas.microsoft.com/office/powerpoint/2010/main" val="327613017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1345474" y="5582193"/>
            <a:ext cx="9601200" cy="1068977"/>
          </a:xfrm>
        </p:spPr>
        <p:txBody>
          <a:bodyPr>
            <a:normAutofit/>
          </a:bodyPr>
          <a:lstStyle/>
          <a:p>
            <a:pPr algn="ctr"/>
            <a:r>
              <a:rPr lang="en-US" sz="2800" dirty="0"/>
              <a:t>Location, Location, Location!</a:t>
            </a:r>
          </a:p>
        </p:txBody>
      </p:sp>
      <p:pic>
        <p:nvPicPr>
          <p:cNvPr id="6" name="Setting Clip.m4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484632" y="531223"/>
            <a:ext cx="7322883" cy="4149634"/>
          </a:xfrm>
          <a:prstGeom prst="rect">
            <a:avLst/>
          </a:prstGeom>
        </p:spPr>
      </p:pic>
    </p:spTree>
    <p:extLst>
      <p:ext uri="{BB962C8B-B14F-4D97-AF65-F5344CB8AC3E}">
        <p14:creationId xmlns:p14="http://schemas.microsoft.com/office/powerpoint/2010/main" val="300949737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1345474" y="5582193"/>
            <a:ext cx="9601200" cy="1068977"/>
          </a:xfrm>
        </p:spPr>
        <p:txBody>
          <a:bodyPr>
            <a:normAutofit/>
          </a:bodyPr>
          <a:lstStyle/>
          <a:p>
            <a:pPr algn="ctr"/>
            <a:r>
              <a:rPr lang="en-US" sz="2800" dirty="0"/>
              <a:t>Avoid public spaces, there may be distractions or interruptions.</a:t>
            </a:r>
          </a:p>
        </p:txBody>
      </p:sp>
      <p:pic>
        <p:nvPicPr>
          <p:cNvPr id="5" name="Setting Scahill.m4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457510" y="705395"/>
            <a:ext cx="7377127" cy="4149634"/>
          </a:xfrm>
          <a:prstGeom prst="rect">
            <a:avLst/>
          </a:prstGeom>
        </p:spPr>
      </p:pic>
    </p:spTree>
    <p:extLst>
      <p:ext uri="{BB962C8B-B14F-4D97-AF65-F5344CB8AC3E}">
        <p14:creationId xmlns:p14="http://schemas.microsoft.com/office/powerpoint/2010/main" val="102540446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1345474" y="5582193"/>
            <a:ext cx="9601200" cy="1068977"/>
          </a:xfrm>
        </p:spPr>
        <p:txBody>
          <a:bodyPr>
            <a:normAutofit fontScale="92500" lnSpcReduction="20000"/>
          </a:bodyPr>
          <a:lstStyle/>
          <a:p>
            <a:pPr algn="ctr"/>
            <a:r>
              <a:rPr lang="en-US" sz="2800" dirty="0"/>
              <a:t>As you set up, be mindful of light, windows, mirrors, etc. The veteran should be comfortable from the start and not have to adjust partway through.</a:t>
            </a:r>
          </a:p>
        </p:txBody>
      </p:sp>
      <p:pic>
        <p:nvPicPr>
          <p:cNvPr id="6" name="O'Donnell clip - knocking object over.m4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112236" y="398418"/>
            <a:ext cx="8067675" cy="4572000"/>
          </a:xfrm>
          <a:prstGeom prst="rect">
            <a:avLst/>
          </a:prstGeom>
        </p:spPr>
      </p:pic>
    </p:spTree>
    <p:extLst>
      <p:ext uri="{BB962C8B-B14F-4D97-AF65-F5344CB8AC3E}">
        <p14:creationId xmlns:p14="http://schemas.microsoft.com/office/powerpoint/2010/main" val="250314429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GO TO PART 2….</a:t>
            </a:r>
          </a:p>
        </p:txBody>
      </p:sp>
    </p:spTree>
    <p:extLst>
      <p:ext uri="{BB962C8B-B14F-4D97-AF65-F5344CB8AC3E}">
        <p14:creationId xmlns:p14="http://schemas.microsoft.com/office/powerpoint/2010/main" val="4675578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AGENDA FOR TODAY’S TRAINING</a:t>
            </a:r>
          </a:p>
        </p:txBody>
      </p:sp>
      <p:sp>
        <p:nvSpPr>
          <p:cNvPr id="3" name="Content Placeholder 2"/>
          <p:cNvSpPr>
            <a:spLocks noGrp="1"/>
          </p:cNvSpPr>
          <p:nvPr>
            <p:ph idx="1"/>
          </p:nvPr>
        </p:nvSpPr>
        <p:spPr/>
        <p:txBody>
          <a:bodyPr/>
          <a:lstStyle/>
          <a:p>
            <a:r>
              <a:rPr lang="en-US" dirty="0"/>
              <a:t>PREPARATION (PART 1)</a:t>
            </a:r>
          </a:p>
          <a:p>
            <a:r>
              <a:rPr lang="en-US" dirty="0"/>
              <a:t>FORMS</a:t>
            </a:r>
          </a:p>
          <a:p>
            <a:r>
              <a:rPr lang="en-US" dirty="0"/>
              <a:t>PREPARATION (PART 2)</a:t>
            </a:r>
          </a:p>
          <a:p>
            <a:r>
              <a:rPr lang="en-US" dirty="0"/>
              <a:t>THE INTERVIEW</a:t>
            </a:r>
          </a:p>
          <a:p>
            <a:r>
              <a:rPr lang="en-US" dirty="0"/>
              <a:t>POST-INTERVIEW</a:t>
            </a:r>
          </a:p>
          <a:p>
            <a:endParaRPr lang="en-US" dirty="0"/>
          </a:p>
        </p:txBody>
      </p:sp>
    </p:spTree>
    <p:extLst>
      <p:ext uri="{BB962C8B-B14F-4D97-AF65-F5344CB8AC3E}">
        <p14:creationId xmlns:p14="http://schemas.microsoft.com/office/powerpoint/2010/main" val="39458526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Preparation (Part 1)</a:t>
            </a:r>
          </a:p>
        </p:txBody>
      </p:sp>
    </p:spTree>
    <p:extLst>
      <p:ext uri="{BB962C8B-B14F-4D97-AF65-F5344CB8AC3E}">
        <p14:creationId xmlns:p14="http://schemas.microsoft.com/office/powerpoint/2010/main" val="6569439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PREPARING FOR THE INTERVIEW</a:t>
            </a:r>
          </a:p>
        </p:txBody>
      </p:sp>
      <p:sp>
        <p:nvSpPr>
          <p:cNvPr id="3" name="Content Placeholder 2"/>
          <p:cNvSpPr>
            <a:spLocks noGrp="1"/>
          </p:cNvSpPr>
          <p:nvPr>
            <p:ph idx="1"/>
          </p:nvPr>
        </p:nvSpPr>
        <p:spPr>
          <a:xfrm>
            <a:off x="1371600" y="1519644"/>
            <a:ext cx="9601200" cy="4724401"/>
          </a:xfrm>
        </p:spPr>
        <p:txBody>
          <a:bodyPr>
            <a:normAutofit/>
          </a:bodyPr>
          <a:lstStyle/>
          <a:p>
            <a:r>
              <a:rPr lang="en-US" dirty="0"/>
              <a:t>All interviewers must be trained by the VAMP Office prior to conducting any interviews.</a:t>
            </a:r>
          </a:p>
          <a:p>
            <a:r>
              <a:rPr lang="en-US" dirty="0"/>
              <a:t>Become familiar with all forms.</a:t>
            </a:r>
          </a:p>
          <a:p>
            <a:r>
              <a:rPr lang="en-US" dirty="0"/>
              <a:t>Practice with the equipment that you will use – VAMP will provide video equipment, tripod, mic if applicable. Do a practice interview with someone if you’d like. NO CELL PHONES.</a:t>
            </a:r>
          </a:p>
          <a:p>
            <a:r>
              <a:rPr lang="en-US" dirty="0"/>
              <a:t>VAMP will match up all interviewers and subjects/interviewees. VAMP will maintain the database for all interviewees with all contact information and basic information. VAMP will vet each veteran’s service. Note, this project is for members of the US Armed Forces only. Members of the Army, Navy, Air Force, Marines, Coast Guard and Merchant Marines are eligible to be interviewed.</a:t>
            </a:r>
          </a:p>
          <a:p>
            <a:r>
              <a:rPr lang="en-US" dirty="0"/>
              <a:t>Once you get the basic information about who you are interviewing, do your research </a:t>
            </a:r>
          </a:p>
          <a:p>
            <a:endParaRPr lang="en-US" dirty="0"/>
          </a:p>
        </p:txBody>
      </p:sp>
    </p:spTree>
    <p:extLst>
      <p:ext uri="{BB962C8B-B14F-4D97-AF65-F5344CB8AC3E}">
        <p14:creationId xmlns:p14="http://schemas.microsoft.com/office/powerpoint/2010/main" val="41787389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forms</a:t>
            </a:r>
          </a:p>
        </p:txBody>
      </p:sp>
    </p:spTree>
    <p:extLst>
      <p:ext uri="{BB962C8B-B14F-4D97-AF65-F5344CB8AC3E}">
        <p14:creationId xmlns:p14="http://schemas.microsoft.com/office/powerpoint/2010/main" val="11898523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371600" y="692330"/>
            <a:ext cx="9601200" cy="5464629"/>
          </a:xfrm>
        </p:spPr>
        <p:txBody>
          <a:bodyPr>
            <a:normAutofit/>
          </a:bodyPr>
          <a:lstStyle/>
          <a:p>
            <a:pPr>
              <a:lnSpc>
                <a:spcPct val="100000"/>
              </a:lnSpc>
            </a:pPr>
            <a:r>
              <a:rPr lang="en-US" sz="2800" dirty="0"/>
              <a:t>Cover Letter</a:t>
            </a:r>
          </a:p>
          <a:p>
            <a:pPr>
              <a:lnSpc>
                <a:spcPct val="100000"/>
              </a:lnSpc>
            </a:pPr>
            <a:r>
              <a:rPr lang="en-US" sz="2800" dirty="0"/>
              <a:t>Biographical Data Form </a:t>
            </a:r>
          </a:p>
          <a:p>
            <a:pPr>
              <a:lnSpc>
                <a:spcPct val="100000"/>
              </a:lnSpc>
            </a:pPr>
            <a:r>
              <a:rPr lang="en-US" sz="2800" dirty="0"/>
              <a:t>VHP Veteran’s Release Form</a:t>
            </a:r>
          </a:p>
          <a:p>
            <a:pPr>
              <a:lnSpc>
                <a:spcPct val="100000"/>
              </a:lnSpc>
            </a:pPr>
            <a:r>
              <a:rPr lang="en-US" sz="2800" dirty="0"/>
              <a:t>UConn Veteran’s Release Form</a:t>
            </a:r>
          </a:p>
          <a:p>
            <a:pPr>
              <a:lnSpc>
                <a:spcPct val="100000"/>
              </a:lnSpc>
            </a:pPr>
            <a:r>
              <a:rPr lang="en-US" sz="2800" dirty="0"/>
              <a:t>Interviewer’s Release Form</a:t>
            </a:r>
          </a:p>
          <a:p>
            <a:pPr>
              <a:lnSpc>
                <a:spcPct val="100000"/>
              </a:lnSpc>
            </a:pPr>
            <a:r>
              <a:rPr lang="en-US" sz="2800" dirty="0"/>
              <a:t>Audio and Video Recording Log</a:t>
            </a:r>
          </a:p>
          <a:p>
            <a:pPr>
              <a:lnSpc>
                <a:spcPct val="100000"/>
              </a:lnSpc>
            </a:pPr>
            <a:r>
              <a:rPr lang="en-US" sz="2800" dirty="0"/>
              <a:t>If Applicable: Photograph Log and/or Manuscript Data Sheet</a:t>
            </a:r>
          </a:p>
          <a:p>
            <a:pPr>
              <a:lnSpc>
                <a:spcPct val="100000"/>
              </a:lnSpc>
            </a:pPr>
            <a:r>
              <a:rPr lang="en-US" sz="2800" dirty="0"/>
              <a:t>If Applicable: Speaker’s Bureau Form</a:t>
            </a:r>
          </a:p>
        </p:txBody>
      </p:sp>
    </p:spTree>
    <p:extLst>
      <p:ext uri="{BB962C8B-B14F-4D97-AF65-F5344CB8AC3E}">
        <p14:creationId xmlns:p14="http://schemas.microsoft.com/office/powerpoint/2010/main" val="40699540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Preparation (Part 2)</a:t>
            </a:r>
          </a:p>
        </p:txBody>
      </p:sp>
    </p:spTree>
    <p:extLst>
      <p:ext uri="{BB962C8B-B14F-4D97-AF65-F5344CB8AC3E}">
        <p14:creationId xmlns:p14="http://schemas.microsoft.com/office/powerpoint/2010/main" val="19843993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PREPARING FOR THE INTERVIEW </a:t>
            </a:r>
            <a:r>
              <a:rPr lang="en-US" sz="2400" dirty="0"/>
              <a:t>continued</a:t>
            </a:r>
            <a:endParaRPr lang="en-US" dirty="0"/>
          </a:p>
        </p:txBody>
      </p:sp>
      <p:sp>
        <p:nvSpPr>
          <p:cNvPr id="3" name="Content Placeholder 2"/>
          <p:cNvSpPr>
            <a:spLocks noGrp="1"/>
          </p:cNvSpPr>
          <p:nvPr>
            <p:ph idx="1"/>
          </p:nvPr>
        </p:nvSpPr>
        <p:spPr>
          <a:xfrm>
            <a:off x="1371600" y="1602377"/>
            <a:ext cx="9601200" cy="4265023"/>
          </a:xfrm>
        </p:spPr>
        <p:txBody>
          <a:bodyPr/>
          <a:lstStyle/>
          <a:p>
            <a:r>
              <a:rPr lang="en-US" dirty="0"/>
              <a:t>Be sure you have blocked off at least a 2 hour block for the interview, and that the veteran knows this and is prepared. </a:t>
            </a:r>
          </a:p>
          <a:p>
            <a:r>
              <a:rPr lang="en-US" dirty="0"/>
              <a:t>Prior to leaving for the interview, obtain recoding equipment and re-check equipment.</a:t>
            </a:r>
          </a:p>
          <a:p>
            <a:r>
              <a:rPr lang="en-US" dirty="0"/>
              <a:t>Be sure you have multiple hard copies of all necessary forms with you prior to leaving.</a:t>
            </a:r>
          </a:p>
          <a:p>
            <a:r>
              <a:rPr lang="en-US" dirty="0"/>
              <a:t>Be prompt!</a:t>
            </a:r>
          </a:p>
          <a:p>
            <a:r>
              <a:rPr lang="en-US" dirty="0"/>
              <a:t>Family members can be present, although this is not preferred. If they are, they can not say ANYTHING.</a:t>
            </a:r>
          </a:p>
          <a:p>
            <a:endParaRPr lang="en-US" dirty="0"/>
          </a:p>
          <a:p>
            <a:pPr marL="0" indent="0">
              <a:buNone/>
            </a:pPr>
            <a:endParaRPr lang="en-US" dirty="0"/>
          </a:p>
          <a:p>
            <a:endParaRPr lang="en-US" dirty="0"/>
          </a:p>
        </p:txBody>
      </p:sp>
    </p:spTree>
    <p:extLst>
      <p:ext uri="{BB962C8B-B14F-4D97-AF65-F5344CB8AC3E}">
        <p14:creationId xmlns:p14="http://schemas.microsoft.com/office/powerpoint/2010/main" val="7038750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interview</a:t>
            </a:r>
          </a:p>
        </p:txBody>
      </p:sp>
    </p:spTree>
    <p:extLst>
      <p:ext uri="{BB962C8B-B14F-4D97-AF65-F5344CB8AC3E}">
        <p14:creationId xmlns:p14="http://schemas.microsoft.com/office/powerpoint/2010/main" val="1171287057"/>
      </p:ext>
    </p:extLst>
  </p:cSld>
  <p:clrMapOvr>
    <a:masterClrMapping/>
  </p:clrMapOvr>
</p:sld>
</file>

<file path=ppt/theme/theme1.xml><?xml version="1.0" encoding="utf-8"?>
<a:theme xmlns:a="http://schemas.openxmlformats.org/drawingml/2006/main" name="Crop">
  <a:themeElements>
    <a:clrScheme name="Crop">
      <a:dk1>
        <a:sysClr val="windowText" lastClr="000000"/>
      </a:dk1>
      <a:lt1>
        <a:sysClr val="window" lastClr="FFFFFF"/>
      </a:lt1>
      <a:dk2>
        <a:srgbClr val="191B0E"/>
      </a:dk2>
      <a:lt2>
        <a:srgbClr val="EFEDE3"/>
      </a:lt2>
      <a:accent1>
        <a:srgbClr val="8C8D86"/>
      </a:accent1>
      <a:accent2>
        <a:srgbClr val="E6C069"/>
      </a:accent2>
      <a:accent3>
        <a:srgbClr val="897B61"/>
      </a:accent3>
      <a:accent4>
        <a:srgbClr val="8DAB8E"/>
      </a:accent4>
      <a:accent5>
        <a:srgbClr val="77A2BB"/>
      </a:accent5>
      <a:accent6>
        <a:srgbClr val="E28394"/>
      </a:accent6>
      <a:hlink>
        <a:srgbClr val="77A2BB"/>
      </a:hlink>
      <a:folHlink>
        <a:srgbClr val="957A99"/>
      </a:folHlink>
    </a:clrScheme>
    <a:fontScheme name="Crop">
      <a:maj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Crop">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34925" cap="flat" cmpd="sng" algn="in">
          <a:solidFill>
            <a:schemeClr val="phClr"/>
          </a:solidFill>
          <a:prstDash val="solid"/>
        </a:ln>
        <a:ln w="19050" cap="flat" cmpd="sng" algn="in">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3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rop" id="{EC9488ED-E761-4D60-9AC4-764D1FE2C171}" vid="{CE19780C-D67D-4C13-9DE9-A52BC3BA51B4}"/>
    </a:ext>
  </a:extLst>
</a:theme>
</file>

<file path=docProps/app.xml><?xml version="1.0" encoding="utf-8"?>
<Properties xmlns="http://schemas.openxmlformats.org/officeDocument/2006/extended-properties" xmlns:vt="http://schemas.openxmlformats.org/officeDocument/2006/docPropsVTypes">
  <Template>TM10001105[[fn=Crop]]</Template>
  <TotalTime>347</TotalTime>
  <Words>547</Words>
  <Application>Microsoft Office PowerPoint</Application>
  <PresentationFormat>Widescreen</PresentationFormat>
  <Paragraphs>48</Paragraphs>
  <Slides>16</Slides>
  <Notes>0</Notes>
  <HiddenSlides>0</HiddenSlides>
  <MMClips>6</MMClips>
  <ScaleCrop>false</ScaleCrop>
  <HeadingPairs>
    <vt:vector size="6" baseType="variant">
      <vt:variant>
        <vt:lpstr>Fonts Used</vt:lpstr>
      </vt:variant>
      <vt:variant>
        <vt:i4>1</vt:i4>
      </vt:variant>
      <vt:variant>
        <vt:lpstr>Theme</vt:lpstr>
      </vt:variant>
      <vt:variant>
        <vt:i4>1</vt:i4>
      </vt:variant>
      <vt:variant>
        <vt:lpstr>Slide Titles</vt:lpstr>
      </vt:variant>
      <vt:variant>
        <vt:i4>16</vt:i4>
      </vt:variant>
    </vt:vector>
  </HeadingPairs>
  <TitlesOfParts>
    <vt:vector size="18" baseType="lpstr">
      <vt:lpstr>Franklin Gothic Book</vt:lpstr>
      <vt:lpstr>Crop</vt:lpstr>
      <vt:lpstr>Veterans history Project  at the university of Connecticut</vt:lpstr>
      <vt:lpstr>AGENDA FOR TODAY’S TRAINING</vt:lpstr>
      <vt:lpstr>Preparation (Part 1)</vt:lpstr>
      <vt:lpstr>PREPARING FOR THE INTERVIEW</vt:lpstr>
      <vt:lpstr>forms</vt:lpstr>
      <vt:lpstr>PowerPoint Presentation</vt:lpstr>
      <vt:lpstr>Preparation (Part 2)</vt:lpstr>
      <vt:lpstr>PREPARING FOR THE INTERVIEW continued</vt:lpstr>
      <vt:lpstr>The interview</vt:lpstr>
      <vt:lpstr>STARTING THE INTERVIEW</vt:lpstr>
      <vt:lpstr>PowerPoint Presentation</vt:lpstr>
      <vt:lpstr>PowerPoint Presentation</vt:lpstr>
      <vt:lpstr>PowerPoint Presentation</vt:lpstr>
      <vt:lpstr>PowerPoint Presentation</vt:lpstr>
      <vt:lpstr>PowerPoint Presentation</vt:lpstr>
      <vt:lpstr>GO TO PART 2….</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Veterans history Project  at the university of Connecticut</dc:title>
  <dc:creator>Kelleher, Alyssa</dc:creator>
  <cp:lastModifiedBy>Kelleher, Alyssa</cp:lastModifiedBy>
  <cp:revision>22</cp:revision>
  <dcterms:created xsi:type="dcterms:W3CDTF">2019-02-28T14:39:36Z</dcterms:created>
  <dcterms:modified xsi:type="dcterms:W3CDTF">2022-05-10T15:41:41Z</dcterms:modified>
</cp:coreProperties>
</file>